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Roboto" panose="02000000000000000000" pitchFamily="2" charset="0"/>
      <p:regular r:id="rId23"/>
      <p:bold r:id="rId24"/>
    </p:embeddedFont>
    <p:embeddedFont>
      <p:font typeface="Roboto Light" panose="02000000000000000000" pitchFamily="2" charset="0"/>
      <p:regular r:id="rId25"/>
    </p:embeddedFont>
    <p:embeddedFont>
      <p:font typeface="Roboto Medium" panose="020000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52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odie-demo.example.com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Foodie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Seamless, Secure &amp; Smart Food Ordering Experience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9" y="4948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b="1" dirty="0">
                <a:solidFill>
                  <a:schemeClr val="bg1"/>
                </a:solidFill>
              </a:rPr>
              <a:t>By-Mohammad Ghazi Abbas</a:t>
            </a:r>
            <a:br>
              <a:rPr lang="en-IN" sz="1600" dirty="0">
                <a:solidFill>
                  <a:schemeClr val="bg1"/>
                </a:solidFill>
              </a:rPr>
            </a:b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62714" y="401955"/>
            <a:ext cx="1244560" cy="233482"/>
          </a:xfrm>
          <a:prstGeom prst="roundRect">
            <a:avLst>
              <a:gd name="adj" fmla="val 19407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751177" y="449937"/>
            <a:ext cx="1067633" cy="137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2662714" y="667464"/>
            <a:ext cx="6402348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Insights &amp; Performance Analytics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2662714" y="1281351"/>
            <a:ext cx="5933123" cy="1548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total revenue generated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weekly and monthly earnings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 view of: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Completed revenue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Pending revenue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order trends: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orders per day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business days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graphs for better decision-making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307" y="1299329"/>
            <a:ext cx="3042880" cy="304288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307" y="4208322"/>
            <a:ext cx="3042880" cy="30428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62714" y="7431463"/>
            <a:ext cx="9304973" cy="172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564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39133" y="2750344"/>
            <a:ext cx="1501021" cy="280154"/>
          </a:xfrm>
          <a:prstGeom prst="roundRect">
            <a:avLst>
              <a:gd name="adj" fmla="val 19732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1737836" y="2799636"/>
            <a:ext cx="130361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639133" y="3078123"/>
            <a:ext cx="4261247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Restaurant Owner Flow</a:t>
            </a:r>
            <a:endParaRPr lang="en-US" sz="3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133" y="3771186"/>
            <a:ext cx="3783925" cy="6580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3559" y="4548545"/>
            <a:ext cx="216229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Registration &amp; Approval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803559" y="4877038"/>
            <a:ext cx="3455075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owner registers and waits for admin approval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59" y="3771186"/>
            <a:ext cx="3784044" cy="6580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87484" y="4548545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Access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587484" y="4877038"/>
            <a:ext cx="345519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restaurant management dashboard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103" y="3771186"/>
            <a:ext cx="3783925" cy="6580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71528" y="4548545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Menu Management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371528" y="4877038"/>
            <a:ext cx="345507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Add/update menu items and set availability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133" y="5495568"/>
            <a:ext cx="3783925" cy="6580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3559" y="6272927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Order Processing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803559" y="6601420"/>
            <a:ext cx="3455075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and manage customer orders in real-time</a:t>
            </a:r>
            <a:endParaRPr lang="en-US" sz="12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059" y="5495568"/>
            <a:ext cx="3784044" cy="65805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587484" y="6272927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Tracking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587484" y="6601420"/>
            <a:ext cx="345519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earnings and business analytics</a:t>
            </a:r>
            <a:endParaRPr lang="en-US" sz="1250" dirty="0"/>
          </a:p>
        </p:txBody>
      </p:sp>
      <p:sp>
        <p:nvSpPr>
          <p:cNvPr id="21" name="Text 13"/>
          <p:cNvSpPr/>
          <p:nvPr/>
        </p:nvSpPr>
        <p:spPr>
          <a:xfrm>
            <a:off x="1639133" y="7354133"/>
            <a:ext cx="11352014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08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8909" y="3087886"/>
            <a:ext cx="1737598" cy="349806"/>
          </a:xfrm>
          <a:prstGeom prst="roundRect">
            <a:avLst>
              <a:gd name="adj" fmla="val 18142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19758" y="3152061"/>
            <a:ext cx="149590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2630924" y="3087886"/>
            <a:ext cx="1711047" cy="349806"/>
          </a:xfrm>
          <a:prstGeom prst="roundRect">
            <a:avLst>
              <a:gd name="adj" fmla="val 18142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751773" y="3152061"/>
            <a:ext cx="146935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8909" y="3500557"/>
            <a:ext cx="4721900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Stack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798909" y="4483775"/>
            <a:ext cx="377749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Frontend</a:t>
            </a:r>
            <a:endParaRPr lang="en-US" sz="2950" dirty="0"/>
          </a:p>
        </p:txBody>
      </p:sp>
      <p:sp>
        <p:nvSpPr>
          <p:cNvPr id="9" name="Text 6"/>
          <p:cNvSpPr/>
          <p:nvPr/>
        </p:nvSpPr>
        <p:spPr>
          <a:xfrm>
            <a:off x="798909" y="5113139"/>
            <a:ext cx="6285786" cy="1107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HTML/CSS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Design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3087" y="4483775"/>
            <a:ext cx="377749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</a:t>
            </a:r>
            <a:endParaRPr lang="en-US" sz="2950" dirty="0"/>
          </a:p>
        </p:txBody>
      </p:sp>
      <p:sp>
        <p:nvSpPr>
          <p:cNvPr id="11" name="Text 8"/>
          <p:cNvSpPr/>
          <p:nvPr/>
        </p:nvSpPr>
        <p:spPr>
          <a:xfrm>
            <a:off x="7553087" y="5113139"/>
            <a:ext cx="6285786" cy="166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MySQL/PostgreSQL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S3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APIs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Microservices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98909" y="6842001"/>
            <a:ext cx="130324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</a:t>
            </a:r>
            <a:endParaRPr lang="en-US" sz="1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075" y="623292"/>
            <a:ext cx="2339340" cy="425887"/>
          </a:xfrm>
          <a:prstGeom prst="roundRect">
            <a:avLst>
              <a:gd name="adj" fmla="val 17879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045" y="745569"/>
            <a:ext cx="181213" cy="1812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0864" y="691277"/>
            <a:ext cx="179558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3245644" y="623292"/>
            <a:ext cx="1573054" cy="425887"/>
          </a:xfrm>
          <a:prstGeom prst="roundRect">
            <a:avLst>
              <a:gd name="adj" fmla="val 17879"/>
            </a:avLst>
          </a:prstGeom>
          <a:solidFill>
            <a:srgbClr val="0F163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1613" y="745569"/>
            <a:ext cx="181213" cy="1812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53433" y="691277"/>
            <a:ext cx="10292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ROLES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3075" y="1139666"/>
            <a:ext cx="6978610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Four Distinct Access Levels</a:t>
            </a:r>
            <a:endParaRPr lang="en-US" sz="4450" dirty="0"/>
          </a:p>
        </p:txBody>
      </p:sp>
      <p:sp>
        <p:nvSpPr>
          <p:cNvPr id="9" name="Text 5"/>
          <p:cNvSpPr/>
          <p:nvPr/>
        </p:nvSpPr>
        <p:spPr>
          <a:xfrm>
            <a:off x="793075" y="2187297"/>
            <a:ext cx="1304424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platform with role-based access control ensuring everyone gets exactly what they need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075" y="3144203"/>
            <a:ext cx="6408896" cy="1675567"/>
          </a:xfrm>
          <a:prstGeom prst="roundRect">
            <a:avLst>
              <a:gd name="adj" fmla="val 873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793075" y="3113722"/>
            <a:ext cx="6408896" cy="121920"/>
          </a:xfrm>
          <a:prstGeom prst="roundRect">
            <a:avLst>
              <a:gd name="adj" fmla="val 78068"/>
            </a:avLst>
          </a:prstGeom>
          <a:solidFill>
            <a:srgbClr val="5A6ED8"/>
          </a:solidFill>
          <a:ln/>
        </p:spPr>
      </p:sp>
      <p:sp>
        <p:nvSpPr>
          <p:cNvPr id="12" name="Shape 8"/>
          <p:cNvSpPr/>
          <p:nvPr/>
        </p:nvSpPr>
        <p:spPr>
          <a:xfrm>
            <a:off x="3657600" y="2804279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5A6ED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554" y="3008114"/>
            <a:ext cx="271939" cy="2719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0131" y="3710702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50131" y="4200406"/>
            <a:ext cx="589478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Browse, order, review, and receive AI-powered assistance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309" y="3144203"/>
            <a:ext cx="6409015" cy="1675567"/>
          </a:xfrm>
          <a:prstGeom prst="roundRect">
            <a:avLst>
              <a:gd name="adj" fmla="val 873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7428309" y="3113722"/>
            <a:ext cx="6409015" cy="121920"/>
          </a:xfrm>
          <a:prstGeom prst="roundRect">
            <a:avLst>
              <a:gd name="adj" fmla="val 78068"/>
            </a:avLst>
          </a:prstGeom>
          <a:solidFill>
            <a:srgbClr val="5A6ED8"/>
          </a:solidFill>
          <a:ln/>
        </p:spPr>
      </p:sp>
      <p:sp>
        <p:nvSpPr>
          <p:cNvPr id="18" name="Shape 13"/>
          <p:cNvSpPr/>
          <p:nvPr/>
        </p:nvSpPr>
        <p:spPr>
          <a:xfrm>
            <a:off x="10292834" y="2804279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5A6ED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788" y="3008114"/>
            <a:ext cx="271939" cy="27193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85365" y="3710702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Restaurant Owner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685365" y="4200406"/>
            <a:ext cx="589490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menus, prices, orders, and business operations</a:t>
            </a:r>
            <a:endParaRPr lang="en-US" sz="1750" dirty="0"/>
          </a:p>
        </p:txBody>
      </p:sp>
      <p:sp>
        <p:nvSpPr>
          <p:cNvPr id="22" name="Shape 16"/>
          <p:cNvSpPr/>
          <p:nvPr/>
        </p:nvSpPr>
        <p:spPr>
          <a:xfrm>
            <a:off x="793075" y="5386030"/>
            <a:ext cx="6408896" cy="1675567"/>
          </a:xfrm>
          <a:prstGeom prst="roundRect">
            <a:avLst>
              <a:gd name="adj" fmla="val 873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793075" y="5355550"/>
            <a:ext cx="6408896" cy="121920"/>
          </a:xfrm>
          <a:prstGeom prst="roundRect">
            <a:avLst>
              <a:gd name="adj" fmla="val 78068"/>
            </a:avLst>
          </a:prstGeom>
          <a:solidFill>
            <a:srgbClr val="5A6ED8"/>
          </a:solidFill>
          <a:ln/>
        </p:spPr>
      </p:sp>
      <p:sp>
        <p:nvSpPr>
          <p:cNvPr id="24" name="Shape 18"/>
          <p:cNvSpPr/>
          <p:nvPr/>
        </p:nvSpPr>
        <p:spPr>
          <a:xfrm>
            <a:off x="3657600" y="504610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5A6ED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1554" y="5249942"/>
            <a:ext cx="271939" cy="27193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050131" y="595253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Delivery Partner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1050131" y="6442234"/>
            <a:ext cx="589478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deliveries and fulfil customer orders efficiently</a:t>
            </a:r>
            <a:endParaRPr lang="en-US" sz="1750" dirty="0"/>
          </a:p>
        </p:txBody>
      </p:sp>
      <p:sp>
        <p:nvSpPr>
          <p:cNvPr id="28" name="Shape 21"/>
          <p:cNvSpPr/>
          <p:nvPr/>
        </p:nvSpPr>
        <p:spPr>
          <a:xfrm>
            <a:off x="7428309" y="5386030"/>
            <a:ext cx="6409015" cy="1675567"/>
          </a:xfrm>
          <a:prstGeom prst="roundRect">
            <a:avLst>
              <a:gd name="adj" fmla="val 873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9" name="Shape 22"/>
          <p:cNvSpPr/>
          <p:nvPr/>
        </p:nvSpPr>
        <p:spPr>
          <a:xfrm>
            <a:off x="7428309" y="5355550"/>
            <a:ext cx="6409015" cy="121920"/>
          </a:xfrm>
          <a:prstGeom prst="roundRect">
            <a:avLst>
              <a:gd name="adj" fmla="val 78068"/>
            </a:avLst>
          </a:prstGeom>
          <a:solidFill>
            <a:srgbClr val="5A6ED8"/>
          </a:solidFill>
          <a:ln/>
        </p:spPr>
      </p:sp>
      <p:sp>
        <p:nvSpPr>
          <p:cNvPr id="30" name="Shape 23"/>
          <p:cNvSpPr/>
          <p:nvPr/>
        </p:nvSpPr>
        <p:spPr>
          <a:xfrm>
            <a:off x="10292834" y="504610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5A6ED8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96788" y="5249942"/>
            <a:ext cx="271939" cy="27193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685365" y="595253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Admin</a:t>
            </a:r>
            <a:endParaRPr lang="en-US" sz="2200" dirty="0"/>
          </a:p>
        </p:txBody>
      </p:sp>
      <p:sp>
        <p:nvSpPr>
          <p:cNvPr id="33" name="Text 25"/>
          <p:cNvSpPr/>
          <p:nvPr/>
        </p:nvSpPr>
        <p:spPr>
          <a:xfrm>
            <a:off x="7685365" y="6442234"/>
            <a:ext cx="589490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Oversee platform operations, users, and all stakeholders</a:t>
            </a:r>
            <a:endParaRPr lang="en-US" sz="1750" dirty="0"/>
          </a:p>
        </p:txBody>
      </p:sp>
      <p:sp>
        <p:nvSpPr>
          <p:cNvPr id="34" name="Text 26"/>
          <p:cNvSpPr/>
          <p:nvPr/>
        </p:nvSpPr>
        <p:spPr>
          <a:xfrm>
            <a:off x="793075" y="7316272"/>
            <a:ext cx="1304424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01309" y="467558"/>
            <a:ext cx="1446848" cy="279083"/>
          </a:xfrm>
          <a:prstGeom prst="roundRect">
            <a:avLst>
              <a:gd name="adj" fmla="val 1889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002988" y="522208"/>
            <a:ext cx="1243489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1901309" y="789980"/>
            <a:ext cx="3922990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Food Discovery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1901309" y="1551503"/>
            <a:ext cx="304109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Browse &amp; Search Effortlessly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901309" y="1954173"/>
            <a:ext cx="4661892" cy="84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restaurant browsing with rich visuals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search filters for quick discovery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Smooth, responsive website experience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menu views with pricing and descriptions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901309" y="2901352"/>
            <a:ext cx="4661892" cy="424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your next meal has never been easier with our streamlined discovery interface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8" y="1565077"/>
            <a:ext cx="5782985" cy="578298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901309" y="7478591"/>
            <a:ext cx="10827663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</a:t>
            </a:r>
            <a:endParaRPr lang="en-US" sz="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6495" y="674132"/>
            <a:ext cx="1981795" cy="402193"/>
          </a:xfrm>
          <a:prstGeom prst="roundRect">
            <a:avLst>
              <a:gd name="adj" fmla="val 18143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376749" y="739259"/>
            <a:ext cx="172128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46495" y="1310164"/>
            <a:ext cx="1531382" cy="402193"/>
          </a:xfrm>
          <a:prstGeom prst="roundRect">
            <a:avLst>
              <a:gd name="adj" fmla="val 18143"/>
            </a:avLst>
          </a:prstGeom>
          <a:solidFill>
            <a:srgbClr val="0F163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6749" y="1424345"/>
            <a:ext cx="173712" cy="1737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7258" y="1375291"/>
            <a:ext cx="101036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46495" y="1795463"/>
            <a:ext cx="6596301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Intelligent Food Assistance</a:t>
            </a:r>
            <a:endParaRPr lang="en-US" sz="4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6495" y="2785943"/>
            <a:ext cx="542925" cy="5429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49333" y="2785943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24/7 Chatbot Support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049333" y="3249930"/>
            <a:ext cx="682097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instant answers to questions about ingredients, preparation, and dietary information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6495" y="4345781"/>
            <a:ext cx="542925" cy="5429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049333" y="4345781"/>
            <a:ext cx="309145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Recommendations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049333" y="4809768"/>
            <a:ext cx="682097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personalised food suggestions based on preferences and past orders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6495" y="5905619"/>
            <a:ext cx="542925" cy="5429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49333" y="5905619"/>
            <a:ext cx="3298150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Decision-Making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049333" y="6369606"/>
            <a:ext cx="682097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informed choices with AI-generated insights and detailed food information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6246495" y="7283529"/>
            <a:ext cx="7623810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89046"/>
            <a:ext cx="235636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3898" y="201906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1964650"/>
            <a:ext cx="17967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400" dirty="0"/>
          </a:p>
        </p:txBody>
      </p:sp>
      <p:sp>
        <p:nvSpPr>
          <p:cNvPr id="6" name="Shape 2"/>
          <p:cNvSpPr/>
          <p:nvPr/>
        </p:nvSpPr>
        <p:spPr>
          <a:xfrm>
            <a:off x="8749903" y="1896666"/>
            <a:ext cx="2200037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5992" y="2019062"/>
            <a:ext cx="181451" cy="181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58168" y="1964650"/>
            <a:ext cx="16556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 IT LIVE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280190" y="2421255"/>
            <a:ext cx="5676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Ready for a Live Demo</a:t>
            </a:r>
            <a:endParaRPr lang="en-US" sz="4450" dirty="0"/>
          </a:p>
        </p:txBody>
      </p:sp>
      <p:sp>
        <p:nvSpPr>
          <p:cNvPr id="10" name="Text 5"/>
          <p:cNvSpPr/>
          <p:nvPr/>
        </p:nvSpPr>
        <p:spPr>
          <a:xfrm>
            <a:off x="6280190" y="34701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Foodie Application in action and see how seamlessly it handles the complete food ordering journey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280190" y="4451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0692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 real-time working of all features: browsing, AI assistance, ordering, and role-based dashboards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280190" y="605016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3899" y="1042511"/>
            <a:ext cx="1860828" cy="370165"/>
          </a:xfrm>
          <a:prstGeom prst="roundRect">
            <a:avLst>
              <a:gd name="adj" fmla="val 18515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836176" y="1103590"/>
            <a:ext cx="16162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3899" y="1486019"/>
            <a:ext cx="6820019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Favourites, Reviews &amp; Ratings</a:t>
            </a:r>
            <a:endParaRPr lang="en-US" sz="4000" dirty="0"/>
          </a:p>
        </p:txBody>
      </p:sp>
      <p:sp>
        <p:nvSpPr>
          <p:cNvPr id="6" name="Shape 3"/>
          <p:cNvSpPr/>
          <p:nvPr/>
        </p:nvSpPr>
        <p:spPr>
          <a:xfrm>
            <a:off x="943332" y="2398395"/>
            <a:ext cx="22860" cy="4334232"/>
          </a:xfrm>
          <a:prstGeom prst="roundRect">
            <a:avLst>
              <a:gd name="adj" fmla="val 374758"/>
            </a:avLst>
          </a:prstGeom>
          <a:solidFill>
            <a:srgbClr val="313E80"/>
          </a:solidFill>
          <a:ln/>
        </p:spPr>
      </p:sp>
      <p:sp>
        <p:nvSpPr>
          <p:cNvPr id="7" name="Shape 4"/>
          <p:cNvSpPr/>
          <p:nvPr/>
        </p:nvSpPr>
        <p:spPr>
          <a:xfrm>
            <a:off x="1149906" y="2616398"/>
            <a:ext cx="611862" cy="22860"/>
          </a:xfrm>
          <a:prstGeom prst="roundRect">
            <a:avLst>
              <a:gd name="adj" fmla="val 374758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13899" y="2398395"/>
            <a:ext cx="458867" cy="45886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90396" y="2436614"/>
            <a:ext cx="305872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963222" y="2468404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Save Favourites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963222" y="2897029"/>
            <a:ext cx="646688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Bookmark your preferred dishes for quick access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9906" y="3791664"/>
            <a:ext cx="611862" cy="22860"/>
          </a:xfrm>
          <a:prstGeom prst="roundRect">
            <a:avLst>
              <a:gd name="adj" fmla="val 374758"/>
            </a:avLst>
          </a:prstGeom>
          <a:solidFill>
            <a:srgbClr val="313E80"/>
          </a:solidFill>
          <a:ln/>
        </p:spPr>
      </p:sp>
      <p:sp>
        <p:nvSpPr>
          <p:cNvPr id="13" name="Shape 10"/>
          <p:cNvSpPr/>
          <p:nvPr/>
        </p:nvSpPr>
        <p:spPr>
          <a:xfrm>
            <a:off x="713899" y="3573661"/>
            <a:ext cx="458867" cy="45886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0396" y="3611880"/>
            <a:ext cx="305872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63222" y="3643670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Rate Your Experience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963222" y="4072295"/>
            <a:ext cx="646688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 star ratings based on food quality and service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49906" y="4966930"/>
            <a:ext cx="611862" cy="22860"/>
          </a:xfrm>
          <a:prstGeom prst="roundRect">
            <a:avLst>
              <a:gd name="adj" fmla="val 374758"/>
            </a:avLst>
          </a:prstGeom>
          <a:solidFill>
            <a:srgbClr val="313E80"/>
          </a:solidFill>
          <a:ln/>
        </p:spPr>
      </p:sp>
      <p:sp>
        <p:nvSpPr>
          <p:cNvPr id="18" name="Shape 15"/>
          <p:cNvSpPr/>
          <p:nvPr/>
        </p:nvSpPr>
        <p:spPr>
          <a:xfrm>
            <a:off x="713899" y="4748927"/>
            <a:ext cx="458867" cy="45886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90396" y="4787146"/>
            <a:ext cx="305872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963222" y="4818936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Share Reviews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963222" y="5247561"/>
            <a:ext cx="646688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 others make informed decisions with detailed feedback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149906" y="6142196"/>
            <a:ext cx="611862" cy="22860"/>
          </a:xfrm>
          <a:prstGeom prst="roundRect">
            <a:avLst>
              <a:gd name="adj" fmla="val 374758"/>
            </a:avLst>
          </a:prstGeom>
          <a:solidFill>
            <a:srgbClr val="313E80"/>
          </a:solidFill>
          <a:ln/>
        </p:spPr>
      </p:sp>
      <p:sp>
        <p:nvSpPr>
          <p:cNvPr id="23" name="Shape 20"/>
          <p:cNvSpPr/>
          <p:nvPr/>
        </p:nvSpPr>
        <p:spPr>
          <a:xfrm>
            <a:off x="713899" y="5924193"/>
            <a:ext cx="458867" cy="45886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90396" y="5962412"/>
            <a:ext cx="305872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1963222" y="5994202"/>
            <a:ext cx="260520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Build Community Trust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1963222" y="6422827"/>
            <a:ext cx="646688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Contribute to a transparent, user-driven platform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3899" y="6938963"/>
            <a:ext cx="771620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</a:t>
            </a:r>
            <a:endParaRPr lang="en-US" sz="1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1514" y="868799"/>
            <a:ext cx="1776651" cy="348139"/>
          </a:xfrm>
          <a:prstGeom prst="roundRect">
            <a:avLst>
              <a:gd name="adj" fmla="val 18794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798314" y="927140"/>
            <a:ext cx="154305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555438" y="868799"/>
            <a:ext cx="1451134" cy="348139"/>
          </a:xfrm>
          <a:prstGeom prst="roundRect">
            <a:avLst>
              <a:gd name="adj" fmla="val 18794"/>
            </a:avLst>
          </a:prstGeom>
          <a:solidFill>
            <a:srgbClr val="0F163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2239" y="965002"/>
            <a:ext cx="155734" cy="1557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05839" y="927140"/>
            <a:ext cx="98393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WHAT'S NEXT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81514" y="1283732"/>
            <a:ext cx="7838599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Innovations &amp; Enhancements</a:t>
            </a:r>
            <a:endParaRPr lang="en-US" sz="3800" dirty="0"/>
          </a:p>
        </p:txBody>
      </p:sp>
      <p:sp>
        <p:nvSpPr>
          <p:cNvPr id="8" name="Shape 5"/>
          <p:cNvSpPr/>
          <p:nvPr/>
        </p:nvSpPr>
        <p:spPr>
          <a:xfrm>
            <a:off x="973574" y="2629733"/>
            <a:ext cx="6257925" cy="194667"/>
          </a:xfrm>
          <a:prstGeom prst="roundRect">
            <a:avLst>
              <a:gd name="adj" fmla="val 4201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81514" y="2435066"/>
            <a:ext cx="584121" cy="584121"/>
          </a:xfrm>
          <a:prstGeom prst="roundRect">
            <a:avLst>
              <a:gd name="adj" fmla="val 782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484" y="2581037"/>
            <a:ext cx="292060" cy="2920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6181" y="3186351"/>
            <a:ext cx="347853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AI Recommendations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76181" y="3590806"/>
            <a:ext cx="616077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learning-powered personalised suggestions based on behaviour patterns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7690842" y="2337673"/>
            <a:ext cx="6257925" cy="194667"/>
          </a:xfrm>
          <a:prstGeom prst="roundRect">
            <a:avLst>
              <a:gd name="adj" fmla="val 4201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398782" y="2143006"/>
            <a:ext cx="584121" cy="584121"/>
          </a:xfrm>
          <a:prstGeom prst="roundRect">
            <a:avLst>
              <a:gd name="adj" fmla="val 782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4752" y="2288977"/>
            <a:ext cx="292060" cy="2920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93449" y="2894290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Personalised Offers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593449" y="3298746"/>
            <a:ext cx="616077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promotions and loyalty rewards for frequent customers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73574" y="5018484"/>
            <a:ext cx="6257925" cy="194667"/>
          </a:xfrm>
          <a:prstGeom prst="roundRect">
            <a:avLst>
              <a:gd name="adj" fmla="val 4201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81514" y="4823817"/>
            <a:ext cx="584121" cy="584121"/>
          </a:xfrm>
          <a:prstGeom prst="roundRect">
            <a:avLst>
              <a:gd name="adj" fmla="val 782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484" y="4969788"/>
            <a:ext cx="292060" cy="2920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76181" y="5575102"/>
            <a:ext cx="25498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Premium Subscriptions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876181" y="5979557"/>
            <a:ext cx="616077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benefits including free delivery and priority support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7690842" y="4726424"/>
            <a:ext cx="6257925" cy="194667"/>
          </a:xfrm>
          <a:prstGeom prst="roundRect">
            <a:avLst>
              <a:gd name="adj" fmla="val 4201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398782" y="4531757"/>
            <a:ext cx="584121" cy="584121"/>
          </a:xfrm>
          <a:prstGeom prst="roundRect">
            <a:avLst>
              <a:gd name="adj" fmla="val 782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4752" y="4677728"/>
            <a:ext cx="292060" cy="29206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93449" y="5283041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Analytics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7593449" y="5687497"/>
            <a:ext cx="616077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insights for admins and restaurant owners to drive growth</a:t>
            </a:r>
            <a:endParaRPr lang="en-US" sz="1500" dirty="0"/>
          </a:p>
        </p:txBody>
      </p:sp>
      <p:sp>
        <p:nvSpPr>
          <p:cNvPr id="28" name="Text 21"/>
          <p:cNvSpPr/>
          <p:nvPr/>
        </p:nvSpPr>
        <p:spPr>
          <a:xfrm>
            <a:off x="681514" y="6651784"/>
            <a:ext cx="1326737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continuous improvement, scalability, and delivering exceptional value to all stakeholders</a:t>
            </a:r>
            <a:endParaRPr lang="en-US" sz="1500" dirty="0"/>
          </a:p>
        </p:txBody>
      </p:sp>
      <p:sp>
        <p:nvSpPr>
          <p:cNvPr id="29" name="Text 22"/>
          <p:cNvSpPr/>
          <p:nvPr/>
        </p:nvSpPr>
        <p:spPr>
          <a:xfrm>
            <a:off x="681514" y="7129343"/>
            <a:ext cx="1326737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20139" y="387191"/>
            <a:ext cx="1150858" cy="213241"/>
          </a:xfrm>
          <a:prstGeom prst="roundRect">
            <a:avLst>
              <a:gd name="adj" fmla="val 19616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102412" y="432078"/>
            <a:ext cx="986314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3020139" y="627698"/>
            <a:ext cx="3112294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Model</a:t>
            </a:r>
            <a:endParaRPr lang="en-US" sz="2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139" y="1119068"/>
            <a:ext cx="8590121" cy="57266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20139" y="6922532"/>
            <a:ext cx="8590121" cy="617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Membership Revenue: Premium subscriptions for exclusive benefits and features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Monetization: Commission on orders and featured listing fees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External Advertisements: Brand partnerships and sponsored content from food/beverage companies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Multi-stream revenue engine powering sustainable platform growth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3020139" y="7616364"/>
            <a:ext cx="8590121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3778" y="552926"/>
            <a:ext cx="1881426" cy="363141"/>
          </a:xfrm>
          <a:prstGeom prst="roundRect">
            <a:avLst>
              <a:gd name="adj" fmla="val 18605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824389" y="613172"/>
            <a:ext cx="1640205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OVERVIEW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3778" y="987266"/>
            <a:ext cx="7620357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 to Foodie Application</a:t>
            </a:r>
            <a:endParaRPr lang="en-US" sz="3950" dirty="0"/>
          </a:p>
        </p:txBody>
      </p:sp>
      <p:sp>
        <p:nvSpPr>
          <p:cNvPr id="5" name="Text 3"/>
          <p:cNvSpPr/>
          <p:nvPr/>
        </p:nvSpPr>
        <p:spPr>
          <a:xfrm>
            <a:off x="703778" y="2061091"/>
            <a:ext cx="6045041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Complete End-to-End Food Ordering Solution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03778" y="2616279"/>
            <a:ext cx="7737396" cy="60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is a comprehensive web-based food ordering platform designed to connect everyone in the food delivery ecosystem.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3778" y="3383637"/>
            <a:ext cx="7737396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Multi-role platform supporting five distinct user types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3778" y="3749516"/>
            <a:ext cx="7737396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experience from browsing to delivery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3778" y="4115395"/>
            <a:ext cx="7737396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for scalability and security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332" y="2083356"/>
            <a:ext cx="4994791" cy="499479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03778" y="7479149"/>
            <a:ext cx="1322284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9323"/>
            <a:ext cx="2341126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37171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17308"/>
            <a:ext cx="17967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6629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3524131"/>
            <a:ext cx="71803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 You Have Any Questions for Us?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4431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would be delighted to explain or demonstrate any feature in detail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493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Looking forward to your valuable feedback and insights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780756"/>
            <a:ext cx="13042821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60718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Ankit Raj &amp; Mohammad Ghazi Abbas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Foodie Application Team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68988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79740" y="383500"/>
            <a:ext cx="1225391" cy="217408"/>
          </a:xfrm>
          <a:prstGeom prst="roundRect">
            <a:avLst>
              <a:gd name="adj" fmla="val 20765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2760345" y="423743"/>
            <a:ext cx="1064181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2679740" y="632698"/>
            <a:ext cx="33589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</a:t>
            </a:r>
            <a:endParaRPr lang="en-US" sz="2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40" y="1171813"/>
            <a:ext cx="9270921" cy="57897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79740" y="7051119"/>
            <a:ext cx="9270921" cy="513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communication between frontend apps and backend microservices (no API gateway)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Five core microservices: Auth (MySQL), User (MySQL), Restaurant (MongoDB + AWS S3), Order (MySQL + MongoDB), AI Service (OpenAI)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user can access multiple roles: Customer, Restaurant Owner, Admin, or Delivery Partner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679740" y="7654133"/>
            <a:ext cx="9270921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22019" y="478393"/>
            <a:ext cx="1202531" cy="224433"/>
          </a:xfrm>
          <a:prstGeom prst="roundRect">
            <a:avLst>
              <a:gd name="adj" fmla="val 19498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907744" y="525066"/>
            <a:ext cx="1031081" cy="131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4089559" y="478393"/>
            <a:ext cx="1062514" cy="224433"/>
          </a:xfrm>
          <a:prstGeom prst="roundRect">
            <a:avLst>
              <a:gd name="adj" fmla="val 19498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284" y="538520"/>
            <a:ext cx="104180" cy="1041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31494" y="525066"/>
            <a:ext cx="734854" cy="131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JOURNEY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2822019" y="732711"/>
            <a:ext cx="4179689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Complete User Journey Flow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19" y="1251823"/>
            <a:ext cx="651153" cy="7814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47943" y="1381958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Guest Browsing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3547943" y="1630085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restaurants and menus without commitment</a:t>
            </a:r>
            <a:endParaRPr lang="en-US" sz="1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019" y="2033230"/>
            <a:ext cx="651153" cy="7814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547943" y="2163366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 Up / Login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3547943" y="2411492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registration to unlock full platform features</a:t>
            </a:r>
            <a:endParaRPr lang="en-US" sz="1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019" y="2814637"/>
            <a:ext cx="651153" cy="7814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547943" y="2944773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Browse &amp; Discover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3547943" y="3192899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food with smart filters and AI assistance</a:t>
            </a:r>
            <a:endParaRPr lang="en-US" sz="10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019" y="3596045"/>
            <a:ext cx="651153" cy="78140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547943" y="3726180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Chatbot Help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3547943" y="3974306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recommendations and food insights instantly</a:t>
            </a:r>
            <a:endParaRPr lang="en-US" sz="10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019" y="4377452"/>
            <a:ext cx="651153" cy="78140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547943" y="4507587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 Favourites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3547943" y="4755713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preferred items for future orders</a:t>
            </a:r>
            <a:endParaRPr lang="en-US" sz="10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2019" y="5158859"/>
            <a:ext cx="651153" cy="78140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3547943" y="5288994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Place Order</a:t>
            </a:r>
            <a:endParaRPr lang="en-US" sz="1250" dirty="0"/>
          </a:p>
        </p:txBody>
      </p:sp>
      <p:sp>
        <p:nvSpPr>
          <p:cNvPr id="25" name="Text 16"/>
          <p:cNvSpPr/>
          <p:nvPr/>
        </p:nvSpPr>
        <p:spPr>
          <a:xfrm>
            <a:off x="3547943" y="5537121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checkout with multiple payment options</a:t>
            </a:r>
            <a:endParaRPr lang="en-US" sz="10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2019" y="5940266"/>
            <a:ext cx="651153" cy="78140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3547943" y="6070402"/>
            <a:ext cx="164925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Restaurant Processing</a:t>
            </a:r>
            <a:endParaRPr lang="en-US" sz="1250" dirty="0"/>
          </a:p>
        </p:txBody>
      </p:sp>
      <p:sp>
        <p:nvSpPr>
          <p:cNvPr id="28" name="Text 18"/>
          <p:cNvSpPr/>
          <p:nvPr/>
        </p:nvSpPr>
        <p:spPr>
          <a:xfrm>
            <a:off x="3547943" y="6318528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order tracking and status updates</a:t>
            </a:r>
            <a:endParaRPr lang="en-US" sz="10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2019" y="6721673"/>
            <a:ext cx="651153" cy="781407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3547943" y="6851809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Delivery &amp; Review</a:t>
            </a:r>
            <a:endParaRPr lang="en-US" sz="1250" dirty="0"/>
          </a:p>
        </p:txBody>
      </p:sp>
      <p:sp>
        <p:nvSpPr>
          <p:cNvPr id="31" name="Text 20"/>
          <p:cNvSpPr/>
          <p:nvPr/>
        </p:nvSpPr>
        <p:spPr>
          <a:xfrm>
            <a:off x="3547943" y="7099935"/>
            <a:ext cx="82603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experience and share feedback with community</a:t>
            </a:r>
            <a:endParaRPr lang="en-US" sz="1000" dirty="0"/>
          </a:p>
        </p:txBody>
      </p:sp>
      <p:sp>
        <p:nvSpPr>
          <p:cNvPr id="32" name="Text 21"/>
          <p:cNvSpPr/>
          <p:nvPr/>
        </p:nvSpPr>
        <p:spPr>
          <a:xfrm>
            <a:off x="2822019" y="7587139"/>
            <a:ext cx="8986242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925" y="3273504"/>
            <a:ext cx="1917978" cy="385286"/>
          </a:xfrm>
          <a:prstGeom prst="roundRect">
            <a:avLst>
              <a:gd name="adj" fmla="val 18338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862012" y="3336488"/>
            <a:ext cx="166580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2759035" y="3265884"/>
            <a:ext cx="1700093" cy="400526"/>
          </a:xfrm>
          <a:prstGeom prst="roundRect">
            <a:avLst>
              <a:gd name="adj" fmla="val 17640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2743" y="3382089"/>
            <a:ext cx="168116" cy="1681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44917" y="3336488"/>
            <a:ext cx="118050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GUEST ACCESS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35925" y="3744278"/>
            <a:ext cx="646307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Explore Before You Commit</a:t>
            </a:r>
            <a:endParaRPr lang="en-US" sz="4100" dirty="0"/>
          </a:p>
        </p:txBody>
      </p:sp>
      <p:sp>
        <p:nvSpPr>
          <p:cNvPr id="9" name="Shape 5"/>
          <p:cNvSpPr/>
          <p:nvPr/>
        </p:nvSpPr>
        <p:spPr>
          <a:xfrm>
            <a:off x="735925" y="4693563"/>
            <a:ext cx="4256246" cy="2355175"/>
          </a:xfrm>
          <a:prstGeom prst="roundRect">
            <a:avLst>
              <a:gd name="adj" fmla="val 375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53810" y="4911447"/>
            <a:ext cx="630793" cy="630793"/>
          </a:xfrm>
          <a:prstGeom prst="roundRect">
            <a:avLst>
              <a:gd name="adj" fmla="val 14494590"/>
            </a:avLst>
          </a:prstGeom>
          <a:solidFill>
            <a:srgbClr val="5A6ED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84" y="5084921"/>
            <a:ext cx="283845" cy="283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53810" y="573714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Browse Freely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53810" y="6182677"/>
            <a:ext cx="3820477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restaurants and view menus without registration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5187077" y="4693563"/>
            <a:ext cx="4256246" cy="2355175"/>
          </a:xfrm>
          <a:prstGeom prst="roundRect">
            <a:avLst>
              <a:gd name="adj" fmla="val 375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404961" y="4911447"/>
            <a:ext cx="630793" cy="630793"/>
          </a:xfrm>
          <a:prstGeom prst="roundRect">
            <a:avLst>
              <a:gd name="adj" fmla="val 14494590"/>
            </a:avLst>
          </a:prstGeom>
          <a:solidFill>
            <a:srgbClr val="5A6ED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8435" y="5084921"/>
            <a:ext cx="283845" cy="2838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404961" y="573714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View Details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5404961" y="6182677"/>
            <a:ext cx="3820477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food items, prices, and basic information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9638228" y="4693563"/>
            <a:ext cx="4256246" cy="2355175"/>
          </a:xfrm>
          <a:prstGeom prst="roundRect">
            <a:avLst>
              <a:gd name="adj" fmla="val 375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9856113" y="4911447"/>
            <a:ext cx="630793" cy="630793"/>
          </a:xfrm>
          <a:prstGeom prst="roundRect">
            <a:avLst>
              <a:gd name="adj" fmla="val 14494590"/>
            </a:avLst>
          </a:prstGeom>
          <a:solidFill>
            <a:srgbClr val="5A6ED8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9587" y="5084921"/>
            <a:ext cx="283845" cy="2838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856113" y="573714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Login to Order</a:t>
            </a:r>
            <a:endParaRPr lang="en-US" sz="2050" dirty="0"/>
          </a:p>
        </p:txBody>
      </p:sp>
      <p:sp>
        <p:nvSpPr>
          <p:cNvPr id="23" name="Text 16"/>
          <p:cNvSpPr/>
          <p:nvPr/>
        </p:nvSpPr>
        <p:spPr>
          <a:xfrm>
            <a:off x="9856113" y="6182677"/>
            <a:ext cx="3820477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 up required for orders, favourites, and reviews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35925" y="7267932"/>
            <a:ext cx="1315854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43645" y="500777"/>
            <a:ext cx="1540788" cy="301466"/>
          </a:xfrm>
          <a:prstGeom prst="roundRect">
            <a:avLst>
              <a:gd name="adj" fmla="val 18645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51635" y="558522"/>
            <a:ext cx="132480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543645" y="851535"/>
            <a:ext cx="5206246" cy="52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Quick &amp; Secure Registration</a:t>
            </a:r>
            <a:endParaRPr lang="en-US" sz="3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45" y="1698069"/>
            <a:ext cx="5567362" cy="55673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6774" y="1698069"/>
            <a:ext cx="16728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526774" y="1959531"/>
            <a:ext cx="5567362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8" name="Text 5"/>
          <p:cNvSpPr/>
          <p:nvPr/>
        </p:nvSpPr>
        <p:spPr>
          <a:xfrm>
            <a:off x="7526774" y="2088833"/>
            <a:ext cx="209109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Simple Sign Up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26774" y="2473523"/>
            <a:ext cx="556736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your account in seconds with basic details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6774" y="2954655"/>
            <a:ext cx="16728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26774" y="3216116"/>
            <a:ext cx="5567362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2" name="Text 9"/>
          <p:cNvSpPr/>
          <p:nvPr/>
        </p:nvSpPr>
        <p:spPr>
          <a:xfrm>
            <a:off x="7526774" y="3345418"/>
            <a:ext cx="209109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6774" y="3730109"/>
            <a:ext cx="556736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Industry-standard security protecting your data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6774" y="4211241"/>
            <a:ext cx="16728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526774" y="4472702"/>
            <a:ext cx="5567362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6" name="Text 13"/>
          <p:cNvSpPr/>
          <p:nvPr/>
        </p:nvSpPr>
        <p:spPr>
          <a:xfrm>
            <a:off x="7526774" y="4602004"/>
            <a:ext cx="209109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Smooth Onboarding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26774" y="4986695"/>
            <a:ext cx="556736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ordering immediately after registration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1543645" y="7542848"/>
            <a:ext cx="1154299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3107" y="556022"/>
            <a:ext cx="1419701" cy="272891"/>
          </a:xfrm>
          <a:prstGeom prst="roundRect">
            <a:avLst>
              <a:gd name="adj" fmla="val 18958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103001" y="609719"/>
            <a:ext cx="1219914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003107" y="870704"/>
            <a:ext cx="8889802" cy="481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Restaurant Partner Registration &amp; Approval Process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2003107" y="1508522"/>
            <a:ext cx="10624185" cy="1033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owner registers on the platform as a Restaurant Partner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Owner submits restaurant details (name, address, category, documents)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Registration request is sent to Admin for verification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approval is mandatory before accessing restaurant features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authenticity, quality control, and platform trust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2" y="2660021"/>
            <a:ext cx="10536555" cy="45436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5865" y="6342035"/>
            <a:ext cx="2390420" cy="298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Access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755865" y="5290251"/>
            <a:ext cx="2390420" cy="298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Approval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755865" y="4249091"/>
            <a:ext cx="2390420" cy="298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Admin Review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755865" y="3197306"/>
            <a:ext cx="2390420" cy="298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Owner Submits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003107" y="7321199"/>
            <a:ext cx="1062418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10721" y="354925"/>
            <a:ext cx="1179433" cy="219313"/>
          </a:xfrm>
          <a:prstGeom prst="roundRect">
            <a:avLst>
              <a:gd name="adj" fmla="val 19559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994898" y="400764"/>
            <a:ext cx="1011079" cy="127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2910721" y="602933"/>
            <a:ext cx="4175284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Restaurant Owner Dashboard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910721" y="1109663"/>
            <a:ext cx="8808958" cy="127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web dashboard for restaurant management</a:t>
            </a:r>
            <a:endParaRPr lang="en-US" sz="100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navigation for:</a:t>
            </a:r>
            <a:endParaRPr lang="en-US" sz="1000" dirty="0"/>
          </a:p>
          <a:p>
            <a:pPr marL="685800" lvl="1" indent="-342900" algn="l">
              <a:lnSpc>
                <a:spcPts val="1250"/>
              </a:lnSpc>
              <a:buSzPct val="100000"/>
              <a:buChar char="◦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Menu Management</a:t>
            </a:r>
            <a:endParaRPr lang="en-US" sz="1000" dirty="0"/>
          </a:p>
          <a:p>
            <a:pPr marL="685800" lvl="1" indent="-342900" algn="l">
              <a:lnSpc>
                <a:spcPts val="1250"/>
              </a:lnSpc>
              <a:buSzPct val="100000"/>
              <a:buChar char="◦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Orders</a:t>
            </a:r>
            <a:endParaRPr lang="en-US" sz="1000" dirty="0"/>
          </a:p>
          <a:p>
            <a:pPr marL="685800" lvl="1" indent="-342900" algn="l">
              <a:lnSpc>
                <a:spcPts val="1250"/>
              </a:lnSpc>
              <a:buSzPct val="100000"/>
              <a:buChar char="◦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History</a:t>
            </a:r>
            <a:endParaRPr lang="en-US" sz="1000" dirty="0"/>
          </a:p>
          <a:p>
            <a:pPr marL="685800" lvl="1" indent="-342900" algn="l">
              <a:lnSpc>
                <a:spcPts val="1250"/>
              </a:lnSpc>
              <a:buSzPct val="100000"/>
              <a:buChar char="◦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Earnings &amp; Analytics</a:t>
            </a:r>
            <a:endParaRPr lang="en-US" sz="100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 for orders and performance</a:t>
            </a:r>
            <a:endParaRPr lang="en-US" sz="100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fast and efficient restaurant operations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21" y="2467340"/>
            <a:ext cx="8808958" cy="49916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10721" y="7539760"/>
            <a:ext cx="8808958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25529" y="406956"/>
            <a:ext cx="1334095" cy="253484"/>
          </a:xfrm>
          <a:prstGeom prst="roundRect">
            <a:avLst>
              <a:gd name="adj" fmla="val 19171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419826" y="457914"/>
            <a:ext cx="1145500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FOODIE APPLICATION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325529" y="697230"/>
            <a:ext cx="6349008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Menu Management &amp; Order Processing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325529" y="1370409"/>
            <a:ext cx="6363057" cy="947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menu items easily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item availability (Available / Out of Stock)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Live Orders in real time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 or reject customer orders instantly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order flow from customer to kitchen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69" y="1391126"/>
            <a:ext cx="2667476" cy="266747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869" y="4033479"/>
            <a:ext cx="3263503" cy="32635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25529" y="7504389"/>
            <a:ext cx="9979343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983</Words>
  <Application>Microsoft Office PowerPoint</Application>
  <PresentationFormat>Custom</PresentationFormat>
  <Paragraphs>232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 Medium</vt:lpstr>
      <vt:lpstr>Roboto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Ghazi Abbas</cp:lastModifiedBy>
  <cp:revision>2</cp:revision>
  <dcterms:created xsi:type="dcterms:W3CDTF">2026-01-28T18:52:04Z</dcterms:created>
  <dcterms:modified xsi:type="dcterms:W3CDTF">2026-02-25T19:38:09Z</dcterms:modified>
</cp:coreProperties>
</file>